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slides/slide17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Override19.xml" ContentType="application/vnd.openxmlformats-officedocument.themeOverrid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charts/chart18.xml" ContentType="application/vnd.openxmlformats-officedocument.drawingml.chart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theme/themeOverride7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8.xml" ContentType="application/vnd.openxmlformats-officedocument.drawingml.chart+xml"/>
  <Override PartName="/ppt/theme/themeOverride14.xml" ContentType="application/vnd.openxmlformats-officedocument.themeOverride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3.xml" ContentType="application/vnd.openxmlformats-officedocument.drawingml.chart+xml"/>
  <Override PartName="/ppt/theme/themeOverride8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theme/theme1.xml" ContentType="application/vnd.openxmlformats-officedocument.theme+xml"/>
  <Override PartName="/ppt/charts/chart16.xml" ContentType="application/vnd.openxmlformats-officedocument.drawingml.chart+xml"/>
  <Override PartName="/ppt/theme/themeOverride12.xml" ContentType="application/vnd.openxmlformats-officedocument.themeOverride+xml"/>
  <Override PartName="/ppt/diagrams/drawing1.xml" ContentType="application/vnd.ms-office.drawingml.diagramDrawing+xml"/>
  <Override PartName="/ppt/theme/themeOverride10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9.xml" ContentType="application/vnd.openxmlformats-officedocument.drawingml.chart+xml"/>
  <Override PartName="/ppt/charts/chart12.xml" ContentType="application/vnd.openxmlformats-officedocument.drawingml.chart+xml"/>
  <Override PartName="/ppt/charts/chart11.xml" ContentType="application/vnd.openxmlformats-officedocument.drawingml.char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Override11.xml" ContentType="application/vnd.openxmlformats-officedocument.themeOverride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92" r:id="rId3"/>
    <p:sldId id="270" r:id="rId4"/>
    <p:sldId id="299" r:id="rId5"/>
    <p:sldId id="300" r:id="rId6"/>
    <p:sldId id="301" r:id="rId7"/>
    <p:sldId id="304" r:id="rId8"/>
    <p:sldId id="305" r:id="rId9"/>
    <p:sldId id="298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84" r:id="rId18"/>
    <p:sldId id="285" r:id="rId19"/>
    <p:sldId id="286" r:id="rId20"/>
    <p:sldId id="279" r:id="rId21"/>
    <p:sldId id="287" r:id="rId22"/>
    <p:sldId id="288" r:id="rId23"/>
    <p:sldId id="280" r:id="rId24"/>
    <p:sldId id="281" r:id="rId25"/>
    <p:sldId id="282" r:id="rId26"/>
    <p:sldId id="283" r:id="rId27"/>
    <p:sldId id="289" r:id="rId28"/>
    <p:sldId id="290" r:id="rId29"/>
    <p:sldId id="26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62" autoAdjust="0"/>
  </p:normalViewPr>
  <p:slideViewPr>
    <p:cSldViewPr>
      <p:cViewPr varScale="1">
        <p:scale>
          <a:sx n="78" d="100"/>
          <a:sy n="78" d="100"/>
        </p:scale>
        <p:origin x="109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E:\erasmus\invent\The%20Project\industrial%20survey%20results.xlsx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 dirty="0"/>
              <a:t>Position in the company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General!$B$2:$E$2</c:f>
              <c:strCache>
                <c:ptCount val="4"/>
                <c:pt idx="0">
                  <c:v>Manager, CEO, etc</c:v>
                </c:pt>
                <c:pt idx="1">
                  <c:v>Technical</c:v>
                </c:pt>
                <c:pt idx="2">
                  <c:v>R&amp;D</c:v>
                </c:pt>
                <c:pt idx="3">
                  <c:v>others</c:v>
                </c:pt>
              </c:strCache>
            </c:strRef>
          </c:cat>
          <c:val>
            <c:numRef>
              <c:f>General!$B$3:$E$3</c:f>
              <c:numCache>
                <c:formatCode>General</c:formatCode>
                <c:ptCount val="4"/>
                <c:pt idx="0">
                  <c:v>0.37600000000000011</c:v>
                </c:pt>
                <c:pt idx="1">
                  <c:v>0.44000000000000006</c:v>
                </c:pt>
                <c:pt idx="2">
                  <c:v>0.16000000000000003</c:v>
                </c:pt>
                <c:pt idx="3">
                  <c:v>2.4000000000000007E-2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Have you benefited from project with universities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'Experience with HEI'!$B$25:$D$25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No budget was allocated</c:v>
                </c:pt>
              </c:strCache>
            </c:strRef>
          </c:cat>
          <c:val>
            <c:numRef>
              <c:f>'Experience with HEI'!$B$26:$D$26</c:f>
              <c:numCache>
                <c:formatCode>0.00</c:formatCode>
                <c:ptCount val="3"/>
                <c:pt idx="0">
                  <c:v>0.21052631578947376</c:v>
                </c:pt>
                <c:pt idx="1">
                  <c:v>0.31578947368421073</c:v>
                </c:pt>
                <c:pt idx="2">
                  <c:v>0.4342105263157896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Was your experience with universities successful?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'Experience with HEI'!$B$31:$D$31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Nuetral</c:v>
                </c:pt>
              </c:strCache>
            </c:strRef>
          </c:cat>
          <c:val>
            <c:numRef>
              <c:f>'Experience with HEI'!$B$32:$D$32</c:f>
              <c:numCache>
                <c:formatCode>0.00</c:formatCode>
                <c:ptCount val="3"/>
                <c:pt idx="0">
                  <c:v>0.34210526315789491</c:v>
                </c:pt>
                <c:pt idx="1">
                  <c:v>0.15789473684210537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Reasons for unsuccessful experience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'Experience with HEI'!$B$37:$H$37</c:f>
              <c:strCache>
                <c:ptCount val="7"/>
                <c:pt idx="0">
                  <c:v>insufficient of budget</c:v>
                </c:pt>
                <c:pt idx="1">
                  <c:v>lack of communication</c:v>
                </c:pt>
                <c:pt idx="2">
                  <c:v>difficult to deal with university admin.</c:v>
                </c:pt>
                <c:pt idx="3">
                  <c:v>different priorities</c:v>
                </c:pt>
                <c:pt idx="4">
                  <c:v>poor background of students</c:v>
                </c:pt>
                <c:pt idx="5">
                  <c:v>poor background of faculty</c:v>
                </c:pt>
                <c:pt idx="6">
                  <c:v>could not solve the problem</c:v>
                </c:pt>
              </c:strCache>
            </c:strRef>
          </c:cat>
          <c:val>
            <c:numRef>
              <c:f>'Experience with HEI'!$B$38:$H$38</c:f>
              <c:numCache>
                <c:formatCode>0.00</c:formatCode>
                <c:ptCount val="7"/>
                <c:pt idx="0">
                  <c:v>3.8461538461538464E-2</c:v>
                </c:pt>
                <c:pt idx="1">
                  <c:v>0.19230769230769237</c:v>
                </c:pt>
                <c:pt idx="2">
                  <c:v>0.30769230769230782</c:v>
                </c:pt>
                <c:pt idx="3">
                  <c:v>0.30769230769230782</c:v>
                </c:pt>
                <c:pt idx="4">
                  <c:v>3.8461538461538464E-2</c:v>
                </c:pt>
                <c:pt idx="5">
                  <c:v>7.6923076923076927E-2</c:v>
                </c:pt>
                <c:pt idx="6">
                  <c:v>3.8461538461538464E-2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Direct impact of collaboration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'Experience with HEI'!$B$44:$F$44</c:f>
              <c:strCache>
                <c:ptCount val="5"/>
                <c:pt idx="0">
                  <c:v>New product</c:v>
                </c:pt>
                <c:pt idx="1">
                  <c:v>upgraded product</c:v>
                </c:pt>
                <c:pt idx="2">
                  <c:v>Improve line production</c:v>
                </c:pt>
                <c:pt idx="3">
                  <c:v>Lower production cost</c:v>
                </c:pt>
                <c:pt idx="4">
                  <c:v>solve technical problem</c:v>
                </c:pt>
              </c:strCache>
            </c:strRef>
          </c:cat>
          <c:val>
            <c:numRef>
              <c:f>'Experience with HEI'!$B$45:$F$45</c:f>
              <c:numCache>
                <c:formatCode>0.00</c:formatCode>
                <c:ptCount val="5"/>
                <c:pt idx="0" formatCode="General">
                  <c:v>0.25</c:v>
                </c:pt>
                <c:pt idx="1">
                  <c:v>0.42857142857142855</c:v>
                </c:pt>
                <c:pt idx="2">
                  <c:v>7.1428571428571425E-2</c:v>
                </c:pt>
                <c:pt idx="3">
                  <c:v>0.14285714285714293</c:v>
                </c:pt>
                <c:pt idx="4">
                  <c:v>0.10714285714285714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Would you like to collaborate again with universities?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'Experience with HEI'!$B$49:$C$49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'Experience with HEI'!$B$50:$C$50</c:f>
              <c:numCache>
                <c:formatCode>0.00</c:formatCode>
                <c:ptCount val="2"/>
                <c:pt idx="0">
                  <c:v>0.63157894736842102</c:v>
                </c:pt>
                <c:pt idx="1">
                  <c:v>0.36842105263157893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Best approach to collaborate with universities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'Your needs'!$B$4:$H$4</c:f>
              <c:strCache>
                <c:ptCount val="7"/>
                <c:pt idx="0">
                  <c:v>Meeting with faculty members</c:v>
                </c:pt>
                <c:pt idx="1">
                  <c:v>Participation in workshops or conferences organized by universities</c:v>
                </c:pt>
                <c:pt idx="2">
                  <c:v>Support Applied research</c:v>
                </c:pt>
                <c:pt idx="3">
                  <c:v>Consultation</c:v>
                </c:pt>
                <c:pt idx="4">
                  <c:v>Students training</c:v>
                </c:pt>
                <c:pt idx="5">
                  <c:v>Be on University committee board</c:v>
                </c:pt>
                <c:pt idx="6">
                  <c:v>Others</c:v>
                </c:pt>
              </c:strCache>
            </c:strRef>
          </c:cat>
          <c:val>
            <c:numRef>
              <c:f>'Your needs'!$B$5:$H$5</c:f>
              <c:numCache>
                <c:formatCode>0.00</c:formatCode>
                <c:ptCount val="7"/>
                <c:pt idx="0">
                  <c:v>0.27319587628865982</c:v>
                </c:pt>
                <c:pt idx="1">
                  <c:v>2.5773195876288658E-2</c:v>
                </c:pt>
                <c:pt idx="2">
                  <c:v>0.14432989690721648</c:v>
                </c:pt>
                <c:pt idx="3">
                  <c:v>0.12371134020618563</c:v>
                </c:pt>
                <c:pt idx="4">
                  <c:v>9.7938144329896948E-2</c:v>
                </c:pt>
                <c:pt idx="5">
                  <c:v>1.0309278350515465E-2</c:v>
                </c:pt>
                <c:pt idx="6">
                  <c:v>1.0309278350515465E-2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95431549317205"/>
          <c:y val="0.52604970101883408"/>
          <c:w val="0.70704438611840181"/>
          <c:h val="0.4707577118515503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 rtl="0"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Are you aware of TTO in Universities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'Your needs'!$B$12:$C$12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'Your needs'!$B$13:$C$13</c:f>
              <c:numCache>
                <c:formatCode>General</c:formatCode>
                <c:ptCount val="2"/>
                <c:pt idx="0">
                  <c:v>0.24000000000000005</c:v>
                </c:pt>
                <c:pt idx="1">
                  <c:v>0.76000000000000023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 rtl="0"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What services you need from TTO?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'Your needs'!$B$17:$G$17</c:f>
              <c:strCache>
                <c:ptCount val="6"/>
                <c:pt idx="0">
                  <c:v>Awareness of modern technolgies</c:v>
                </c:pt>
                <c:pt idx="1">
                  <c:v>Applied research to develop/upgrade products</c:v>
                </c:pt>
                <c:pt idx="2">
                  <c:v>trainig</c:v>
                </c:pt>
                <c:pt idx="3">
                  <c:v>consultations</c:v>
                </c:pt>
                <c:pt idx="4">
                  <c:v>connect with finance institutions</c:v>
                </c:pt>
                <c:pt idx="5">
                  <c:v>connect with other companies</c:v>
                </c:pt>
              </c:strCache>
            </c:strRef>
          </c:cat>
          <c:val>
            <c:numRef>
              <c:f>'Your needs'!$B$18:$G$18</c:f>
              <c:numCache>
                <c:formatCode>0.00</c:formatCode>
                <c:ptCount val="6"/>
                <c:pt idx="0">
                  <c:v>0.13719512195121952</c:v>
                </c:pt>
                <c:pt idx="1">
                  <c:v>0.23475609756097571</c:v>
                </c:pt>
                <c:pt idx="2">
                  <c:v>0.12195121951219511</c:v>
                </c:pt>
                <c:pt idx="3">
                  <c:v>9.7560975609756156E-2</c:v>
                </c:pt>
                <c:pt idx="4">
                  <c:v>0.24085365853658536</c:v>
                </c:pt>
                <c:pt idx="5">
                  <c:v>0.1676829268292683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369358690556648"/>
          <c:y val="0.64559230096237974"/>
          <c:w val="0.7491960313471453"/>
          <c:h val="0.3544076990376203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Factors for promotion of innovation and industrial inventions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'Your needs'!$B$24:$G$24</c:f>
              <c:strCache>
                <c:ptCount val="6"/>
                <c:pt idx="0">
                  <c:v>Centers for TT</c:v>
                </c:pt>
                <c:pt idx="1">
                  <c:v>Improve communication means and build trust</c:v>
                </c:pt>
                <c:pt idx="2">
                  <c:v>less constraints on funding</c:v>
                </c:pt>
                <c:pt idx="3">
                  <c:v>Financial and moral incentices/acknowledgment for JO scholars</c:v>
                </c:pt>
                <c:pt idx="4">
                  <c:v>Enough budget for R&amp;D in the industry</c:v>
                </c:pt>
                <c:pt idx="5">
                  <c:v>Improve and develop mechanisms of promoting the applied research outcomes at universities</c:v>
                </c:pt>
              </c:strCache>
            </c:strRef>
          </c:cat>
          <c:val>
            <c:numRef>
              <c:f>'Your needs'!$B$25:$G$25</c:f>
              <c:numCache>
                <c:formatCode>0.00</c:formatCode>
                <c:ptCount val="6"/>
                <c:pt idx="0">
                  <c:v>0.30136986301369884</c:v>
                </c:pt>
                <c:pt idx="1">
                  <c:v>0.22602739726027396</c:v>
                </c:pt>
                <c:pt idx="2">
                  <c:v>0.17808219178082196</c:v>
                </c:pt>
                <c:pt idx="3">
                  <c:v>7.8767123287671256E-2</c:v>
                </c:pt>
                <c:pt idx="4">
                  <c:v>8.2191780821917734E-2</c:v>
                </c:pt>
                <c:pt idx="5">
                  <c:v>0.13356164383561642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609116875096497E-2"/>
          <c:y val="0.37369512634450097"/>
          <c:w val="0.85278157325922499"/>
          <c:h val="0.606697030518244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Are you interested to communicate with TTO at Universities</a:t>
            </a:r>
          </a:p>
        </c:rich>
      </c:tx>
      <c:layout>
        <c:manualLayout>
          <c:xMode val="edge"/>
          <c:yMode val="edge"/>
          <c:x val="5.8138888888888886E-2"/>
          <c:y val="4.63768115942028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'Your needs'!$B$32:$C$32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'Your needs'!$B$33:$C$33</c:f>
              <c:numCache>
                <c:formatCode>General</c:formatCode>
                <c:ptCount val="2"/>
                <c:pt idx="0">
                  <c:v>0.96000000000000019</c:v>
                </c:pt>
                <c:pt idx="1">
                  <c:v>4.0000000000000015E-2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 rtl="0"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# of employees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General!$B$10:$E$10</c:f>
              <c:strCache>
                <c:ptCount val="4"/>
                <c:pt idx="0">
                  <c:v>from 1-9</c:v>
                </c:pt>
                <c:pt idx="1">
                  <c:v>10-49</c:v>
                </c:pt>
                <c:pt idx="2">
                  <c:v>50-250</c:v>
                </c:pt>
                <c:pt idx="3">
                  <c:v>&gt;250</c:v>
                </c:pt>
              </c:strCache>
            </c:strRef>
          </c:cat>
          <c:val>
            <c:numRef>
              <c:f>General!$B$11:$E$11</c:f>
              <c:numCache>
                <c:formatCode>General</c:formatCode>
                <c:ptCount val="4"/>
                <c:pt idx="0">
                  <c:v>0.16</c:v>
                </c:pt>
                <c:pt idx="1">
                  <c:v>0.3600000000000001</c:v>
                </c:pt>
                <c:pt idx="2">
                  <c:v>0.46400000000000002</c:v>
                </c:pt>
                <c:pt idx="3">
                  <c:v>1.6000000000000007E-2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Industrial Sector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0.15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General!$B$13:$K$13</c:f>
              <c:strCache>
                <c:ptCount val="10"/>
                <c:pt idx="0">
                  <c:v>Biomedical</c:v>
                </c:pt>
                <c:pt idx="1">
                  <c:v>Chem&amp;Cosmetics</c:v>
                </c:pt>
                <c:pt idx="2">
                  <c:v>Construction</c:v>
                </c:pt>
                <c:pt idx="3">
                  <c:v>Leather</c:v>
                </c:pt>
                <c:pt idx="4">
                  <c:v>mining</c:v>
                </c:pt>
                <c:pt idx="5">
                  <c:v>ICT</c:v>
                </c:pt>
                <c:pt idx="6">
                  <c:v>Furnature</c:v>
                </c:pt>
                <c:pt idx="7">
                  <c:v>Paper, packaging</c:v>
                </c:pt>
                <c:pt idx="8">
                  <c:v>Plastics</c:v>
                </c:pt>
                <c:pt idx="9">
                  <c:v>food</c:v>
                </c:pt>
              </c:strCache>
            </c:strRef>
          </c:cat>
          <c:val>
            <c:numRef>
              <c:f>General!$B$14:$K$14</c:f>
              <c:numCache>
                <c:formatCode>0.00</c:formatCode>
                <c:ptCount val="10"/>
                <c:pt idx="0">
                  <c:v>2.5806451612903233E-2</c:v>
                </c:pt>
                <c:pt idx="1">
                  <c:v>0.38709677419354854</c:v>
                </c:pt>
                <c:pt idx="2">
                  <c:v>3.2258064516129045E-2</c:v>
                </c:pt>
                <c:pt idx="3">
                  <c:v>1.2903225806451616E-2</c:v>
                </c:pt>
                <c:pt idx="4">
                  <c:v>1.2903225806451616E-2</c:v>
                </c:pt>
                <c:pt idx="5">
                  <c:v>9.6774193548387122E-2</c:v>
                </c:pt>
                <c:pt idx="6">
                  <c:v>3.2258064516129045E-2</c:v>
                </c:pt>
                <c:pt idx="7">
                  <c:v>0.11612903225806452</c:v>
                </c:pt>
                <c:pt idx="8">
                  <c:v>0.12903225806451613</c:v>
                </c:pt>
                <c:pt idx="9" formatCode="General">
                  <c:v>0.15483870967741942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630134071078956E-2"/>
          <c:y val="0.75541042248751167"/>
          <c:w val="0.81044636690150573"/>
          <c:h val="0.23114876944729734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Do you have R&amp;D department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General!$B$17:$C$17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General!$B$18:$C$18</c:f>
              <c:numCache>
                <c:formatCode>General</c:formatCode>
                <c:ptCount val="2"/>
                <c:pt idx="0">
                  <c:v>0.68</c:v>
                </c:pt>
                <c:pt idx="1">
                  <c:v>0.32000000000000012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Budget for R&amp;D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General!$B$23:$E$23</c:f>
              <c:strCache>
                <c:ptCount val="4"/>
                <c:pt idx="0">
                  <c:v>0-999</c:v>
                </c:pt>
                <c:pt idx="1">
                  <c:v>1000-9999</c:v>
                </c:pt>
                <c:pt idx="2">
                  <c:v>10000-49999</c:v>
                </c:pt>
                <c:pt idx="3">
                  <c:v>&gt;50000</c:v>
                </c:pt>
              </c:strCache>
            </c:strRef>
          </c:cat>
          <c:val>
            <c:numRef>
              <c:f>General!$B$24:$E$24</c:f>
              <c:numCache>
                <c:formatCode>0.00</c:formatCode>
                <c:ptCount val="4"/>
                <c:pt idx="0">
                  <c:v>0.68799999999999994</c:v>
                </c:pt>
                <c:pt idx="1">
                  <c:v>0.2</c:v>
                </c:pt>
                <c:pt idx="2">
                  <c:v>8.0000000000000029E-2</c:v>
                </c:pt>
                <c:pt idx="3">
                  <c:v>3.2000000000000015E-2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Who took the initiative to start communication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'Experience with HEI'!$B$3:$D$3</c:f>
              <c:strCache>
                <c:ptCount val="3"/>
                <c:pt idx="0">
                  <c:v>Company</c:v>
                </c:pt>
                <c:pt idx="1">
                  <c:v>University</c:v>
                </c:pt>
                <c:pt idx="2">
                  <c:v>Others</c:v>
                </c:pt>
              </c:strCache>
            </c:strRef>
          </c:cat>
          <c:val>
            <c:numRef>
              <c:f>'Experience with HEI'!$B$4:$D$4</c:f>
              <c:numCache>
                <c:formatCode>0.00</c:formatCode>
                <c:ptCount val="3"/>
                <c:pt idx="0">
                  <c:v>0.31034482758620702</c:v>
                </c:pt>
                <c:pt idx="1">
                  <c:v>0.56896551724137956</c:v>
                </c:pt>
                <c:pt idx="2">
                  <c:v>0.12068965517241383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Area of collaboration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'Experience with HEI'!$B$8:$G$8</c:f>
              <c:strCache>
                <c:ptCount val="6"/>
                <c:pt idx="0">
                  <c:v>Students training</c:v>
                </c:pt>
                <c:pt idx="1">
                  <c:v>GP or MSc</c:v>
                </c:pt>
                <c:pt idx="2">
                  <c:v>FFF</c:v>
                </c:pt>
                <c:pt idx="3">
                  <c:v>Consultation</c:v>
                </c:pt>
                <c:pt idx="4">
                  <c:v>Investent in Applied Research</c:v>
                </c:pt>
                <c:pt idx="5">
                  <c:v>others</c:v>
                </c:pt>
              </c:strCache>
            </c:strRef>
          </c:cat>
          <c:val>
            <c:numRef>
              <c:f>'Experience with HEI'!$B$9:$G$9</c:f>
              <c:numCache>
                <c:formatCode>0.00</c:formatCode>
                <c:ptCount val="6"/>
                <c:pt idx="0">
                  <c:v>0.48684210526315802</c:v>
                </c:pt>
                <c:pt idx="1">
                  <c:v>0.1710526315789474</c:v>
                </c:pt>
                <c:pt idx="2">
                  <c:v>0.14473684210526327</c:v>
                </c:pt>
                <c:pt idx="3">
                  <c:v>0.1315789473684211</c:v>
                </c:pt>
                <c:pt idx="4">
                  <c:v>2.6315789473684216E-2</c:v>
                </c:pt>
                <c:pt idx="5">
                  <c:v>3.9473684210526327E-2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# of projects in collaboration with universities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'Experience with HEI'!$B$14:$G$14</c:f>
              <c:strCach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&gt;5</c:v>
                </c:pt>
              </c:strCache>
            </c:strRef>
          </c:cat>
          <c:val>
            <c:numRef>
              <c:f>'Experience with HEI'!$B$15:$G$15</c:f>
              <c:numCache>
                <c:formatCode>0.00</c:formatCode>
                <c:ptCount val="6"/>
                <c:pt idx="0">
                  <c:v>0.63157894736842124</c:v>
                </c:pt>
                <c:pt idx="1">
                  <c:v>0.11842105263157897</c:v>
                </c:pt>
                <c:pt idx="2">
                  <c:v>7.8947368421052599E-2</c:v>
                </c:pt>
                <c:pt idx="3">
                  <c:v>5.2631578947368432E-2</c:v>
                </c:pt>
                <c:pt idx="4">
                  <c:v>5.2631578947368432E-2</c:v>
                </c:pt>
                <c:pt idx="5">
                  <c:v>5.2631578947368432E-2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Average budget/project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'Experience with HEI'!$B$20:$F$20</c:f>
              <c:strCache>
                <c:ptCount val="5"/>
                <c:pt idx="0">
                  <c:v>0-999</c:v>
                </c:pt>
                <c:pt idx="1">
                  <c:v>1000-4999</c:v>
                </c:pt>
                <c:pt idx="2">
                  <c:v>5000-9999</c:v>
                </c:pt>
                <c:pt idx="3">
                  <c:v>10000-49999</c:v>
                </c:pt>
                <c:pt idx="4">
                  <c:v>&gt;50000</c:v>
                </c:pt>
              </c:strCache>
            </c:strRef>
          </c:cat>
          <c:val>
            <c:numRef>
              <c:f>'Experience with HEI'!$B$21:$F$21</c:f>
              <c:numCache>
                <c:formatCode>0.00</c:formatCode>
                <c:ptCount val="5"/>
                <c:pt idx="0">
                  <c:v>0.86842105263157965</c:v>
                </c:pt>
                <c:pt idx="1">
                  <c:v>9.2105263157894787E-2</c:v>
                </c:pt>
                <c:pt idx="2">
                  <c:v>2.6315789473684216E-2</c:v>
                </c:pt>
                <c:pt idx="3">
                  <c:v>1.3157894736842108E-2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19504-9C77-4225-9886-167E87B64B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1CD100-D547-407A-ACAF-D75AEB842419}">
      <dgm:prSet/>
      <dgm:spPr/>
      <dgm:t>
        <a:bodyPr/>
        <a:lstStyle/>
        <a:p>
          <a:pPr rtl="0"/>
          <a:r>
            <a:rPr lang="en-US" dirty="0" smtClean="0"/>
            <a:t>31% answered Difficult to deal with the university admin, 31% different priorities,</a:t>
          </a:r>
          <a:endParaRPr lang="en-US" dirty="0"/>
        </a:p>
      </dgm:t>
    </dgm:pt>
    <dgm:pt modelId="{E1F5E6BD-2006-422E-86C1-18EE6D2D345D}" type="parTrans" cxnId="{89507BCF-F529-4FD8-A630-E3427F170659}">
      <dgm:prSet/>
      <dgm:spPr/>
      <dgm:t>
        <a:bodyPr/>
        <a:lstStyle/>
        <a:p>
          <a:endParaRPr lang="en-US"/>
        </a:p>
      </dgm:t>
    </dgm:pt>
    <dgm:pt modelId="{86EDB6E5-84F2-48AF-99F7-FF48FAF39036}" type="sibTrans" cxnId="{89507BCF-F529-4FD8-A630-E3427F170659}">
      <dgm:prSet/>
      <dgm:spPr/>
      <dgm:t>
        <a:bodyPr/>
        <a:lstStyle/>
        <a:p>
          <a:endParaRPr lang="en-US"/>
        </a:p>
      </dgm:t>
    </dgm:pt>
    <dgm:pt modelId="{ECB03F77-0865-4BED-8789-0C352631ED30}" type="pres">
      <dgm:prSet presAssocID="{01C19504-9C77-4225-9886-167E87B64B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F71864-BFBD-4D0A-A848-BE1C66A32EAA}" type="pres">
      <dgm:prSet presAssocID="{AB1CD100-D547-407A-ACAF-D75AEB84241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3FCDFF-AAAC-4BF7-A9E7-154C1A67181F}" type="presOf" srcId="{AB1CD100-D547-407A-ACAF-D75AEB842419}" destId="{89F71864-BFBD-4D0A-A848-BE1C66A32EAA}" srcOrd="0" destOrd="0" presId="urn:microsoft.com/office/officeart/2005/8/layout/vList2"/>
    <dgm:cxn modelId="{89507BCF-F529-4FD8-A630-E3427F170659}" srcId="{01C19504-9C77-4225-9886-167E87B64B7B}" destId="{AB1CD100-D547-407A-ACAF-D75AEB842419}" srcOrd="0" destOrd="0" parTransId="{E1F5E6BD-2006-422E-86C1-18EE6D2D345D}" sibTransId="{86EDB6E5-84F2-48AF-99F7-FF48FAF39036}"/>
    <dgm:cxn modelId="{C6B96D16-89EF-4562-A1E4-EF9B1ECD4D9A}" type="presOf" srcId="{01C19504-9C77-4225-9886-167E87B64B7B}" destId="{ECB03F77-0865-4BED-8789-0C352631ED30}" srcOrd="0" destOrd="0" presId="urn:microsoft.com/office/officeart/2005/8/layout/vList2"/>
    <dgm:cxn modelId="{B44ABC1E-0A3C-4ED1-8A6A-D9D3AB83689D}" type="presParOf" srcId="{ECB03F77-0865-4BED-8789-0C352631ED30}" destId="{89F71864-BFBD-4D0A-A848-BE1C66A32E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F71864-BFBD-4D0A-A848-BE1C66A32EAA}">
      <dsp:nvSpPr>
        <dsp:cNvPr id="0" name=""/>
        <dsp:cNvSpPr/>
      </dsp:nvSpPr>
      <dsp:spPr>
        <a:xfrm>
          <a:off x="0" y="21780"/>
          <a:ext cx="2667000" cy="24710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31% answered Difficult to deal with the university admin, 31% different priorities,</a:t>
          </a:r>
          <a:endParaRPr lang="en-US" sz="2400" kern="1200" dirty="0"/>
        </a:p>
      </dsp:txBody>
      <dsp:txXfrm>
        <a:off x="120626" y="142406"/>
        <a:ext cx="2425748" cy="2229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0.14865</cdr:x>
      <cdr:y>0.29032</cdr:y>
    </cdr:from>
    <cdr:to>
      <cdr:x>0.40541</cdr:x>
      <cdr:y>0.95161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838200" y="1371600"/>
          <a:ext cx="1447800" cy="31242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E64A9-542F-4436-8B1C-6ABFF1008221}" type="datetimeFigureOut">
              <a:rPr lang="en-US" smtClean="0"/>
              <a:t>10/22/2016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8E223-AD29-45FD-9C3A-55086813E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9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4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0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8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2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34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3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2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1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26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95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8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chart" Target="../charts/chart1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8382000" cy="6096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Local JO Partners meeting</a:t>
            </a:r>
            <a:br>
              <a:rPr lang="en-US" dirty="0" smtClean="0"/>
            </a:br>
            <a:r>
              <a:rPr lang="en-US" dirty="0" smtClean="0"/>
              <a:t>21-22/4/2016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http://www.just.edu.jo/PublishingImages/NewsCenter/new/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82" y="5490774"/>
            <a:ext cx="979718" cy="1048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19462"/>
            <a:ext cx="2703196" cy="72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E:\erasmus\invent LOGO transparent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0"/>
            <a:ext cx="4419600" cy="83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23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prstClr val="white"/>
                </a:solidFill>
              </a:rPr>
              <a:t>Q2: What is your academic qualification?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1904999"/>
            <a:ext cx="5029200" cy="36292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1661" y="2438400"/>
            <a:ext cx="1941539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More than 55% of the respondents have BSc. degree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978" y="6273523"/>
            <a:ext cx="3969222" cy="3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7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Q3: What is the size of your company in terms of the number of employees?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7436" y="16764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68417624"/>
              </p:ext>
            </p:extLst>
          </p:nvPr>
        </p:nvGraphicFramePr>
        <p:xfrm>
          <a:off x="3505200" y="2133601"/>
          <a:ext cx="4724400" cy="4068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655239"/>
              </p:ext>
            </p:extLst>
          </p:nvPr>
        </p:nvGraphicFramePr>
        <p:xfrm>
          <a:off x="857250" y="2438400"/>
          <a:ext cx="2128482" cy="2194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4241"/>
                <a:gridCol w="1064241"/>
              </a:tblGrid>
              <a:tr h="7220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</a:rPr>
                        <a:t># of employees</a:t>
                      </a: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528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1-9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16%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528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10-49 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36%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528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50-250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46.4%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528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≥250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1.6 %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978" y="6411188"/>
            <a:ext cx="3969222" cy="3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/>
              <a:t>Q4: What is the field of your industry?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227238883"/>
              </p:ext>
            </p:extLst>
          </p:nvPr>
        </p:nvGraphicFramePr>
        <p:xfrm>
          <a:off x="3048000" y="1600200"/>
          <a:ext cx="56388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978" y="6411188"/>
            <a:ext cx="3969222" cy="37061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6324600" y="3733800"/>
            <a:ext cx="304800" cy="1443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1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Q5</a:t>
            </a:r>
            <a:r>
              <a:rPr lang="en-US" sz="3200" dirty="0"/>
              <a:t>: Does your company have a research and development department?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952500" y="2590800"/>
            <a:ext cx="1905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participated industries have R&amp;D .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200061145"/>
              </p:ext>
            </p:extLst>
          </p:nvPr>
        </p:nvGraphicFramePr>
        <p:xfrm>
          <a:off x="3086100" y="2133600"/>
          <a:ext cx="45339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178" y="6273523"/>
            <a:ext cx="3969222" cy="3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1524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Q6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What is the annual average spending of your 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company on research and development (in Jordanian Dinars)?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883" y="4253875"/>
            <a:ext cx="263259" cy="31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40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11698004"/>
              </p:ext>
            </p:extLst>
          </p:nvPr>
        </p:nvGraphicFramePr>
        <p:xfrm>
          <a:off x="3962400" y="2514600"/>
          <a:ext cx="3829050" cy="31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978" y="6273523"/>
            <a:ext cx="3969222" cy="3706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52500" y="2590800"/>
            <a:ext cx="19050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 90% of those who have R&amp;D department spend less than JD 10,000/year on R&amp;D.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1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Q7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Who initiated the first contact between you and the university?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57200" y="2819400"/>
            <a:ext cx="2676524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57% of those who have previous collaboration with universities indicated that the universities started the first  contact </a:t>
            </a:r>
          </a:p>
          <a:p>
            <a:pPr algn="just"/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23130033"/>
              </p:ext>
            </p:extLst>
          </p:nvPr>
        </p:nvGraphicFramePr>
        <p:xfrm>
          <a:off x="3133724" y="2490787"/>
          <a:ext cx="4410076" cy="2972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978" y="6273523"/>
            <a:ext cx="3969222" cy="3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Q8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What are the Area of collaboration between your company and university?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86534" y="1905000"/>
            <a:ext cx="2890065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 50% of collaboration with universities was through students training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147441295"/>
              </p:ext>
            </p:extLst>
          </p:nvPr>
        </p:nvGraphicFramePr>
        <p:xfrm>
          <a:off x="3352800" y="1905000"/>
          <a:ext cx="56388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978" y="6273523"/>
            <a:ext cx="3969222" cy="3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1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Q9: how many projects (current or past) performed in partnership with a university?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838200" y="2743200"/>
            <a:ext cx="2743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More than 60% of the participants have only one project in collaboration with the universities</a:t>
            </a:r>
            <a:endParaRPr lang="en-US" dirty="0"/>
          </a:p>
          <a:p>
            <a:pPr algn="ctr"/>
            <a:endParaRPr lang="en-U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661425347"/>
              </p:ext>
            </p:extLst>
          </p:nvPr>
        </p:nvGraphicFramePr>
        <p:xfrm>
          <a:off x="4114800" y="2057399"/>
          <a:ext cx="4572000" cy="368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978" y="6273523"/>
            <a:ext cx="3969222" cy="3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91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Q10</a:t>
            </a:r>
            <a:r>
              <a:rPr lang="en-US" sz="3200" dirty="0"/>
              <a:t>: What was the average fund per project (in Jordanian Dinars)?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69430740"/>
              </p:ext>
            </p:extLst>
          </p:nvPr>
        </p:nvGraphicFramePr>
        <p:xfrm>
          <a:off x="3657600" y="2286000"/>
          <a:ext cx="5257800" cy="3345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1578" y="6273523"/>
            <a:ext cx="3969222" cy="3706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2500" y="2590800"/>
            <a:ext cx="24765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87% of the participants contributed with less than JD 1000 in the funded collaborated projects.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Q11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 your opinion, did the money spent by your company on this partnership benefit your business?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57200" y="2580861"/>
            <a:ext cx="2286000" cy="16101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Only 21% of the participants indicated that the money spent benefited their companies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85258496"/>
              </p:ext>
            </p:extLst>
          </p:nvPr>
        </p:nvGraphicFramePr>
        <p:xfrm>
          <a:off x="2976562" y="2057400"/>
          <a:ext cx="4110038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978" y="6273523"/>
            <a:ext cx="3969222" cy="3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8382000" cy="6096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Industrial </a:t>
            </a:r>
            <a:r>
              <a:rPr lang="en-US" dirty="0"/>
              <a:t>Survey </a:t>
            </a:r>
            <a:r>
              <a:rPr lang="en-US" dirty="0" smtClean="0"/>
              <a:t>Analysis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Prof. Fahmi Abu Al Rub</a:t>
            </a:r>
            <a:endParaRPr lang="en-US" dirty="0"/>
          </a:p>
        </p:txBody>
      </p:sp>
      <p:pic>
        <p:nvPicPr>
          <p:cNvPr id="5" name="Picture 4" descr="http://www.just.edu.jo/PublishingImages/NewsCenter/new/log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141" y="497968"/>
            <a:ext cx="979718" cy="1048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:\erasmus\invent LOGO transpare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3229"/>
            <a:ext cx="1752600" cy="938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85" y="1752600"/>
            <a:ext cx="659674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	</a:t>
            </a:r>
            <a:br>
              <a:rPr lang="en-US" dirty="0"/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Q12: Was your experience with universities successful?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304801" y="2895600"/>
            <a:ext cx="1898178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34% of the participants indicated that their experience with universities was successful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56205713"/>
              </p:ext>
            </p:extLst>
          </p:nvPr>
        </p:nvGraphicFramePr>
        <p:xfrm>
          <a:off x="3014662" y="2338387"/>
          <a:ext cx="3916696" cy="269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978" y="6273523"/>
            <a:ext cx="3969222" cy="3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Q13: What are the reasons for unsuccessful experience?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7627935"/>
              </p:ext>
            </p:extLst>
          </p:nvPr>
        </p:nvGraphicFramePr>
        <p:xfrm>
          <a:off x="228600" y="2133599"/>
          <a:ext cx="2667000" cy="2514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02406172"/>
              </p:ext>
            </p:extLst>
          </p:nvPr>
        </p:nvGraphicFramePr>
        <p:xfrm>
          <a:off x="2990850" y="1890712"/>
          <a:ext cx="5695950" cy="38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2978" y="6273523"/>
            <a:ext cx="3969222" cy="3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3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Q14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What is the direct impact of collaboration with the universities?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407655887"/>
              </p:ext>
            </p:extLst>
          </p:nvPr>
        </p:nvGraphicFramePr>
        <p:xfrm>
          <a:off x="3009900" y="2157413"/>
          <a:ext cx="4762500" cy="340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978" y="6273523"/>
            <a:ext cx="3969222" cy="3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Q15: Would you like to collaborate again with universities?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457200" y="2880381"/>
            <a:ext cx="2590800" cy="1158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63% of the participants would like to collaborate again with the universities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13123368"/>
              </p:ext>
            </p:extLst>
          </p:nvPr>
        </p:nvGraphicFramePr>
        <p:xfrm>
          <a:off x="3429000" y="1905000"/>
          <a:ext cx="4419600" cy="3733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978" y="6273523"/>
            <a:ext cx="3969222" cy="3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3200" dirty="0"/>
              <a:t> </a:t>
            </a:r>
            <a:br>
              <a:rPr lang="en-US" sz="3200" dirty="0"/>
            </a:br>
            <a:r>
              <a:rPr lang="en-US" sz="3200" dirty="0"/>
              <a:t>Q16: What are the best ways to establish a partnership with universities?</a:t>
            </a:r>
            <a:br>
              <a:rPr lang="en-US" sz="3200" dirty="0"/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838200" y="1812829"/>
            <a:ext cx="2667000" cy="17685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27% of the participants </a:t>
            </a:r>
            <a:r>
              <a:rPr lang="en-US" dirty="0" smtClean="0"/>
              <a:t>indicate</a:t>
            </a:r>
            <a:r>
              <a:rPr lang="en-US" dirty="0" smtClean="0"/>
              <a:t> </a:t>
            </a:r>
            <a:r>
              <a:rPr lang="en-US" dirty="0" smtClean="0"/>
              <a:t>that the best way to establish partnerships with universities is through meetings with faculty members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786235765"/>
              </p:ext>
            </p:extLst>
          </p:nvPr>
        </p:nvGraphicFramePr>
        <p:xfrm>
          <a:off x="3927143" y="1828800"/>
          <a:ext cx="4759657" cy="3778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978" y="6273523"/>
            <a:ext cx="3969222" cy="3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2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Q17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Are you aware of TTO in Universities?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978" y="6273523"/>
            <a:ext cx="3969222" cy="370612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625777374"/>
              </p:ext>
            </p:extLst>
          </p:nvPr>
        </p:nvGraphicFramePr>
        <p:xfrm>
          <a:off x="4568588" y="2262002"/>
          <a:ext cx="3048001" cy="2614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1219200" y="2819400"/>
            <a:ext cx="2514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More than 75% of the participants indicated that they are not aware of the presence of TTOs at the universities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9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Q18: What are the services you need from TTO?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978" y="6273523"/>
            <a:ext cx="3969222" cy="3706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199" y="1655049"/>
            <a:ext cx="2743201" cy="3297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Services needed by the industry from the TTOs:</a:t>
            </a:r>
          </a:p>
          <a:p>
            <a:r>
              <a:rPr lang="en-US" dirty="0" smtClean="0"/>
              <a:t>1. Awareness of modern technologies (24%)</a:t>
            </a:r>
          </a:p>
          <a:p>
            <a:r>
              <a:rPr lang="en-US" dirty="0" smtClean="0"/>
              <a:t>2. Applied research to develop/upgrade products (23%)</a:t>
            </a:r>
          </a:p>
          <a:p>
            <a:r>
              <a:rPr lang="en-US" dirty="0" smtClean="0"/>
              <a:t>3. Connect with other companies (17%)</a:t>
            </a:r>
            <a:endParaRPr lang="en-US" dirty="0"/>
          </a:p>
          <a:p>
            <a:r>
              <a:rPr lang="en-US" dirty="0"/>
              <a:t> </a:t>
            </a:r>
          </a:p>
          <a:p>
            <a:pPr algn="ctr"/>
            <a:endParaRPr lang="en-US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860471042"/>
              </p:ext>
            </p:extLst>
          </p:nvPr>
        </p:nvGraphicFramePr>
        <p:xfrm>
          <a:off x="4114801" y="1655049"/>
          <a:ext cx="4572000" cy="441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36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Q19: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the factors which help promotion of innovation and industrial inventions?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6299"/>
              </p:ext>
            </p:extLst>
          </p:nvPr>
        </p:nvGraphicFramePr>
        <p:xfrm>
          <a:off x="3657600" y="1714500"/>
          <a:ext cx="5181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1618526"/>
            <a:ext cx="2743200" cy="4515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Factors to promote innovation and industrial inventions: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Establishment of TT centers (30%)</a:t>
            </a:r>
          </a:p>
          <a:p>
            <a:pPr marL="342900" indent="-342900">
              <a:buAutoNum type="arabicPeriod"/>
            </a:pPr>
            <a:r>
              <a:rPr lang="en-US" dirty="0" smtClean="0"/>
              <a:t>Improving communication and building trust (23%)</a:t>
            </a:r>
          </a:p>
          <a:p>
            <a:pPr marL="342900" indent="-342900">
              <a:buAutoNum type="arabicPeriod"/>
            </a:pPr>
            <a:r>
              <a:rPr lang="en-US" dirty="0" smtClean="0"/>
              <a:t>Improvement of mechanisms to promote applied research outcomes at universities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978" y="6334988"/>
            <a:ext cx="3969222" cy="3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6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Q20</a:t>
            </a:r>
            <a:r>
              <a:rPr lang="en-US" sz="2800" dirty="0"/>
              <a:t>: Are you interested to communicate with TTO at Universities?</a:t>
            </a:r>
            <a:br>
              <a:rPr lang="en-US" sz="2800" dirty="0"/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910537"/>
              </p:ext>
            </p:extLst>
          </p:nvPr>
        </p:nvGraphicFramePr>
        <p:xfrm>
          <a:off x="3494964" y="1981200"/>
          <a:ext cx="5181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066800" y="2667000"/>
            <a:ext cx="2133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96% of participants are interested to communicate with TTO at universities</a:t>
            </a:r>
            <a:endParaRPr lang="en-US" dirty="0"/>
          </a:p>
          <a:p>
            <a:r>
              <a:rPr lang="en-US" dirty="0"/>
              <a:t>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178" y="6172200"/>
            <a:ext cx="3969222" cy="3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E:\erasmus\invent LOGO transparent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397" y="304800"/>
            <a:ext cx="5399377" cy="10017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212636" y="3244334"/>
            <a:ext cx="471872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8220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</a:rPr>
              <a:t>Methodology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76200" y="1417637"/>
            <a:ext cx="8915400" cy="4708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A Survey was prepared by ACI in collaboration with JUST and the Quality Committee leader; Creative Thinking.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The survey comprises of three sections:</a:t>
            </a:r>
          </a:p>
          <a:p>
            <a:pPr marL="914400" indent="-914400"/>
            <a:r>
              <a:rPr lang="en-US" sz="2400" dirty="0" smtClean="0"/>
              <a:t>	1. General: which includes data about the company, the respondent, etc.</a:t>
            </a:r>
          </a:p>
          <a:p>
            <a:pPr marL="914400" indent="-914400"/>
            <a:r>
              <a:rPr lang="en-US" sz="2400" dirty="0" smtClean="0"/>
              <a:t>	2. Previous experience with universities: which includes evaluation of previous experience of the respondent with the industry</a:t>
            </a:r>
          </a:p>
          <a:p>
            <a:pPr marL="914400" indent="-914400"/>
            <a:r>
              <a:rPr lang="en-US" sz="2400" dirty="0"/>
              <a:t>	</a:t>
            </a:r>
            <a:r>
              <a:rPr lang="en-US" sz="2400" dirty="0" smtClean="0"/>
              <a:t>3. The needs of the local industries</a:t>
            </a:r>
          </a:p>
          <a:p>
            <a:pPr marL="914400" indent="-914400"/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978" y="6273523"/>
            <a:ext cx="3969222" cy="3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</a:rPr>
              <a:t>Methodology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76200" y="1417637"/>
            <a:ext cx="8915400" cy="4708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JUST jointly with ASRF and MONOJO participated in two main workshops with the cosmetics industry and food industries. Invited industry representatives  completed the survey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Most of the JO partners participated in the workshop organized by ACI with local industries to identify the needs of these industries. Participants from the industries completed the survey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JUST conducted one-on-one interviews with many industries in Amman and Irbid.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Total numbers of surveys collected = 125</a:t>
            </a:r>
          </a:p>
          <a:p>
            <a:pPr marL="914400" indent="-914400"/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978" y="6273523"/>
            <a:ext cx="3969222" cy="3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2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</a:rPr>
              <a:t>Cosmetics Industry Workshop</a:t>
            </a:r>
            <a:br>
              <a:rPr lang="en-US" sz="3200" b="1" dirty="0" smtClean="0">
                <a:solidFill>
                  <a:prstClr val="white"/>
                </a:solidFill>
              </a:rPr>
            </a:br>
            <a:r>
              <a:rPr lang="en-US" sz="3200" b="1" dirty="0" smtClean="0">
                <a:solidFill>
                  <a:prstClr val="white"/>
                </a:solidFill>
              </a:rPr>
              <a:t>Dead Sea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76200" y="1417637"/>
            <a:ext cx="8915400" cy="4708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/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978" y="6273523"/>
            <a:ext cx="3969222" cy="370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89" y="1454706"/>
            <a:ext cx="6137511" cy="46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5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Food Industries Workshop</a:t>
            </a:r>
            <a:br>
              <a:rPr lang="en-US" dirty="0" smtClean="0"/>
            </a:br>
            <a:r>
              <a:rPr lang="en-US" dirty="0" smtClean="0"/>
              <a:t>Crown Plaza, April 12-13, 2016, Amman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76200" y="1417637"/>
            <a:ext cx="8915400" cy="4708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indent="-914400"/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978" y="6273523"/>
            <a:ext cx="3969222" cy="370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2840"/>
            <a:ext cx="8783380" cy="410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ACI workshop with local industries</a:t>
            </a:r>
            <a:br>
              <a:rPr lang="en-US" dirty="0" smtClean="0"/>
            </a:br>
            <a:r>
              <a:rPr lang="en-US" dirty="0" smtClean="0"/>
              <a:t>ACI, April 14, 2016, Amman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4495800" cy="51435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828800"/>
            <a:ext cx="4470400" cy="5181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274638"/>
            <a:ext cx="8915400" cy="1143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ACI Workshop with Local Industries</a:t>
            </a:r>
            <a:br>
              <a:rPr lang="en-US" dirty="0" smtClean="0"/>
            </a:br>
            <a:r>
              <a:rPr lang="en-US" dirty="0" smtClean="0"/>
              <a:t>ACI, April 13, 2016, Amman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-146053558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8475" y="1600200"/>
            <a:ext cx="8147050" cy="4525963"/>
          </a:xfrm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ACI Workshop with Local Industries</a:t>
            </a:r>
            <a:br>
              <a:rPr lang="en-US" dirty="0" smtClean="0"/>
            </a:br>
            <a:r>
              <a:rPr lang="en-US" dirty="0" smtClean="0"/>
              <a:t>ACI, April 13, 2016, Amman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9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 smtClean="0">
                <a:solidFill>
                  <a:prstClr val="white"/>
                </a:solidFill>
              </a:rPr>
              <a:t>Q1: What </a:t>
            </a:r>
            <a:r>
              <a:rPr lang="en-US" sz="3200" b="1" dirty="0">
                <a:solidFill>
                  <a:prstClr val="white"/>
                </a:solidFill>
              </a:rPr>
              <a:t>is your position in the </a:t>
            </a:r>
            <a:r>
              <a:rPr lang="en-US" sz="3200" b="1" dirty="0" smtClean="0">
                <a:solidFill>
                  <a:prstClr val="white"/>
                </a:solidFill>
              </a:rPr>
              <a:t>company?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30965979"/>
              </p:ext>
            </p:extLst>
          </p:nvPr>
        </p:nvGraphicFramePr>
        <p:xfrm>
          <a:off x="3581400" y="1596789"/>
          <a:ext cx="5105400" cy="4373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978" y="6273523"/>
            <a:ext cx="3969222" cy="3706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1661" y="2438400"/>
            <a:ext cx="1941539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More than 44% of the respondents represented the technical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6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1FA07D9A09A440A060260FBACD8473" ma:contentTypeVersion="0" ma:contentTypeDescription="Create a new document." ma:contentTypeScope="" ma:versionID="12eb84ac397744c146ed2774a514a5c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52DFE7-1535-4B4E-AA98-FFDA4BF57F5C}"/>
</file>

<file path=customXml/itemProps2.xml><?xml version="1.0" encoding="utf-8"?>
<ds:datastoreItem xmlns:ds="http://schemas.openxmlformats.org/officeDocument/2006/customXml" ds:itemID="{02CD156E-1369-4CD0-B42C-E0CA8F88A311}"/>
</file>

<file path=customXml/itemProps3.xml><?xml version="1.0" encoding="utf-8"?>
<ds:datastoreItem xmlns:ds="http://schemas.openxmlformats.org/officeDocument/2006/customXml" ds:itemID="{69C6B0C6-3E73-424E-B69E-9A486350060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</TotalTime>
  <Words>665</Words>
  <Application>Microsoft Office PowerPoint</Application>
  <PresentationFormat>On-screen Show (4:3)</PresentationFormat>
  <Paragraphs>99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Office Theme</vt:lpstr>
      <vt:lpstr>Local JO Partners meeting 21-22/4/2016 </vt:lpstr>
      <vt:lpstr>      Industrial Survey Analysis  Prof. Fahmi Abu Al Rub</vt:lpstr>
      <vt:lpstr>Methodology</vt:lpstr>
      <vt:lpstr>Methodology</vt:lpstr>
      <vt:lpstr>Cosmetics Industry Workshop Dead Sea</vt:lpstr>
      <vt:lpstr>Food Industries Workshop Crown Plaza, April 12-13, 2016, Amman</vt:lpstr>
      <vt:lpstr>ACI workshop with local industries ACI, April 14, 2016, Amman</vt:lpstr>
      <vt:lpstr>ACI Workshop with Local Industries ACI, April 13, 2016, Amman</vt:lpstr>
      <vt:lpstr>Q1: What is your position in the company?</vt:lpstr>
      <vt:lpstr>Q2: What is your academic qualification?</vt:lpstr>
      <vt:lpstr>Q3: What is the size of your company in terms of the number of employees?</vt:lpstr>
      <vt:lpstr>Q4: What is the field of your industry?</vt:lpstr>
      <vt:lpstr> Q5: Does your company have a research and development department? </vt:lpstr>
      <vt:lpstr> Q6: What is the annual average spending of your company on research and development (in Jordanian Dinars)? </vt:lpstr>
      <vt:lpstr>  Q7: Who initiated the first contact between you and the university?  </vt:lpstr>
      <vt:lpstr>  Q8: What are the Area of collaboration between your company and university?  </vt:lpstr>
      <vt:lpstr>Q9: how many projects (current or past) performed in partnership with a university?</vt:lpstr>
      <vt:lpstr>Q10: What was the average fund per project (in Jordanian Dinars)?</vt:lpstr>
      <vt:lpstr> Q11: In your opinion, did the money spent by your company on this partnership benefit your business?</vt:lpstr>
      <vt:lpstr>  Q12: Was your experience with universities successful? </vt:lpstr>
      <vt:lpstr>Q13: What are the reasons for unsuccessful experience?</vt:lpstr>
      <vt:lpstr>  Q14: What is the direct impact of collaboration with the universities?  </vt:lpstr>
      <vt:lpstr>Q15: Would you like to collaborate again with universities?</vt:lpstr>
      <vt:lpstr>  Q16: What are the best ways to establish a partnership with universities? </vt:lpstr>
      <vt:lpstr>  Q17: Are you aware of TTO in Universities?  </vt:lpstr>
      <vt:lpstr>Q18: What are the services you need from TTO? </vt:lpstr>
      <vt:lpstr>Q19:  What are the factors which help promotion of innovation and industrial inventions?</vt:lpstr>
      <vt:lpstr> Q20: Are you interested to communicate with TTO at Universities? 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WP7: Management and operational structures Leading Organization: JUST Estimated End Date</dc:title>
  <dc:creator>USER</dc:creator>
  <cp:lastModifiedBy>Fahmi Abu Al-Rub</cp:lastModifiedBy>
  <cp:revision>94</cp:revision>
  <dcterms:created xsi:type="dcterms:W3CDTF">2006-08-16T00:00:00Z</dcterms:created>
  <dcterms:modified xsi:type="dcterms:W3CDTF">2016-10-22T17:57:28Z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0x010100EB1FA07D9A09A440A060260FBACD8473</vt:lpwstr>
  </property>
</Properties>
</file>